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dc49d8f0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dc49d8f0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dc49d8f0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dc49d8f0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ddeccda0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ddeccda0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ddeccda09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5ddeccda09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dc49d8f0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dc49d8f0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3b4d12ef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3b4d12e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3b4d12e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53b4d12e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5159759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55159759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5159759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55159759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5159759a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5159759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2b4b06f9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2b4b06f9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5159759a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55159759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5159759a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55159759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b94c3179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b94c3179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b14c755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b14c755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dc49d8f0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dc49d8f0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dc49d8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dc49d8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dc49d8f0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dc49d8f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dc49d8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dc49d8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dc49d8f0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dc49d8f0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903" y="-41673"/>
            <a:ext cx="9259200" cy="5341800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highlight>
                <a:srgbClr val="00346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42999" y="1172468"/>
            <a:ext cx="68580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4500"/>
              <a:buFont typeface="Arial"/>
              <a:buNone/>
              <a:defRPr b="1" sz="4500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142999" y="255776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099322" y="470900"/>
            <a:ext cx="34113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4724793" y="476615"/>
            <a:ext cx="3409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0" name="Google Shape;70;p11"/>
          <p:cNvSpPr/>
          <p:nvPr>
            <p:ph idx="3" type="pic"/>
          </p:nvPr>
        </p:nvSpPr>
        <p:spPr>
          <a:xfrm>
            <a:off x="109932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1"/>
          <p:cNvSpPr/>
          <p:nvPr>
            <p:ph idx="4" type="pic"/>
          </p:nvPr>
        </p:nvSpPr>
        <p:spPr>
          <a:xfrm>
            <a:off x="4724792" y="1174863"/>
            <a:ext cx="3411300" cy="22659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/>
          <p:nvPr>
            <p:ph idx="5" type="pic"/>
          </p:nvPr>
        </p:nvSpPr>
        <p:spPr>
          <a:xfrm>
            <a:off x="1099322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/>
          <p:nvPr>
            <p:ph idx="6" type="pic"/>
          </p:nvPr>
        </p:nvSpPr>
        <p:spPr>
          <a:xfrm>
            <a:off x="2854593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/>
          <p:nvPr>
            <p:ph idx="7" type="pic"/>
          </p:nvPr>
        </p:nvSpPr>
        <p:spPr>
          <a:xfrm>
            <a:off x="4723329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1"/>
          <p:cNvSpPr/>
          <p:nvPr>
            <p:ph idx="8" type="pic"/>
          </p:nvPr>
        </p:nvSpPr>
        <p:spPr>
          <a:xfrm>
            <a:off x="6478601" y="3526940"/>
            <a:ext cx="1656000" cy="112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77" name="Google Shape;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A close up of a logo&#10;&#10;Description automatically generated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273844"/>
            <a:ext cx="7250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286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4629150" y="1369218"/>
            <a:ext cx="3886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  <a:defRPr>
                <a:solidFill>
                  <a:srgbClr val="003466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8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3887391" y="740569"/>
            <a:ext cx="4629300" cy="35457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9841" y="1543050"/>
            <a:ext cx="2949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648202" y="4848225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" y="0"/>
            <a:ext cx="8515347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887391" y="740569"/>
            <a:ext cx="4629300" cy="3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1" y="1543050"/>
            <a:ext cx="2949300" cy="2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descr="A close up of a logo&#10;&#10;Description automatically generated"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495798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59" y="4848225"/>
            <a:ext cx="8515347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623888" y="4128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23888" y="25725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D9E"/>
              </a:buClr>
              <a:buSzPts val="1800"/>
              <a:buNone/>
              <a:defRPr sz="1800">
                <a:solidFill>
                  <a:srgbClr val="888D9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500"/>
              <a:buNone/>
              <a:defRPr sz="1500">
                <a:solidFill>
                  <a:srgbClr val="888D9E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400"/>
              <a:buNone/>
              <a:defRPr sz="1400">
                <a:solidFill>
                  <a:srgbClr val="888D9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D9E"/>
              </a:buClr>
              <a:buSzPts val="1200"/>
              <a:buNone/>
              <a:defRPr sz="1200">
                <a:solidFill>
                  <a:srgbClr val="888D9E"/>
                </a:solidFill>
              </a:defRPr>
            </a:lvl9pPr>
          </a:lstStyle>
          <a:p/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888D9E"/>
                </a:solidFill>
              </a:defRPr>
            </a:lvl1pPr>
            <a:lvl2pPr lvl="1">
              <a:buNone/>
              <a:defRPr>
                <a:solidFill>
                  <a:srgbClr val="888D9E"/>
                </a:solidFill>
              </a:defRPr>
            </a:lvl2pPr>
            <a:lvl3pPr lvl="2">
              <a:buNone/>
              <a:defRPr>
                <a:solidFill>
                  <a:srgbClr val="888D9E"/>
                </a:solidFill>
              </a:defRPr>
            </a:lvl3pPr>
            <a:lvl4pPr lvl="3">
              <a:buNone/>
              <a:defRPr>
                <a:solidFill>
                  <a:srgbClr val="888D9E"/>
                </a:solidFill>
              </a:defRPr>
            </a:lvl4pPr>
            <a:lvl5pPr lvl="4">
              <a:buNone/>
              <a:defRPr>
                <a:solidFill>
                  <a:srgbClr val="888D9E"/>
                </a:solidFill>
              </a:defRPr>
            </a:lvl5pPr>
            <a:lvl6pPr lvl="5">
              <a:buNone/>
              <a:defRPr>
                <a:solidFill>
                  <a:srgbClr val="888D9E"/>
                </a:solidFill>
              </a:defRPr>
            </a:lvl6pPr>
            <a:lvl7pPr lvl="6">
              <a:buNone/>
              <a:defRPr>
                <a:solidFill>
                  <a:srgbClr val="888D9E"/>
                </a:solidFill>
              </a:defRPr>
            </a:lvl7pPr>
            <a:lvl8pPr lvl="7">
              <a:buNone/>
              <a:defRPr>
                <a:solidFill>
                  <a:srgbClr val="888D9E"/>
                </a:solidFill>
              </a:defRPr>
            </a:lvl8pPr>
            <a:lvl9pPr lvl="8">
              <a:buNone/>
              <a:defRPr>
                <a:solidFill>
                  <a:srgbClr val="888D9E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197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629841" y="11846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802606"/>
            <a:ext cx="38682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629150" y="11846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9" name="Google Shape;59;p9"/>
          <p:cNvSpPr txBox="1"/>
          <p:nvPr>
            <p:ph idx="4" type="body"/>
          </p:nvPr>
        </p:nvSpPr>
        <p:spPr>
          <a:xfrm>
            <a:off x="4629150" y="1802606"/>
            <a:ext cx="3887400" cy="2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94"/>
            <a:ext cx="851534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28653" y="4210050"/>
            <a:ext cx="8515347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5" name="Google Shape;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127" y="4540568"/>
            <a:ext cx="5589743" cy="27241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B700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3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003466"/>
                </a:solidFill>
              </a:defRPr>
            </a:lvl1pPr>
            <a:lvl2pPr lvl="1" algn="r">
              <a:buNone/>
              <a:defRPr sz="1300">
                <a:solidFill>
                  <a:srgbClr val="003466"/>
                </a:solidFill>
              </a:defRPr>
            </a:lvl2pPr>
            <a:lvl3pPr lvl="2" algn="r">
              <a:buNone/>
              <a:defRPr sz="1300">
                <a:solidFill>
                  <a:srgbClr val="003466"/>
                </a:solidFill>
              </a:defRPr>
            </a:lvl3pPr>
            <a:lvl4pPr lvl="3" algn="r">
              <a:buNone/>
              <a:defRPr sz="1300">
                <a:solidFill>
                  <a:srgbClr val="003466"/>
                </a:solidFill>
              </a:defRPr>
            </a:lvl4pPr>
            <a:lvl5pPr lvl="4" algn="r">
              <a:buNone/>
              <a:defRPr sz="1300">
                <a:solidFill>
                  <a:srgbClr val="003466"/>
                </a:solidFill>
              </a:defRPr>
            </a:lvl5pPr>
            <a:lvl6pPr lvl="5" algn="r">
              <a:buNone/>
              <a:defRPr sz="1300">
                <a:solidFill>
                  <a:srgbClr val="003466"/>
                </a:solidFill>
              </a:defRPr>
            </a:lvl6pPr>
            <a:lvl7pPr lvl="6" algn="r">
              <a:buNone/>
              <a:defRPr sz="1300">
                <a:solidFill>
                  <a:srgbClr val="003466"/>
                </a:solidFill>
              </a:defRPr>
            </a:lvl7pPr>
            <a:lvl8pPr lvl="7" algn="r">
              <a:buNone/>
              <a:defRPr sz="1300">
                <a:solidFill>
                  <a:srgbClr val="003466"/>
                </a:solidFill>
              </a:defRPr>
            </a:lvl8pPr>
            <a:lvl9pPr lvl="8" algn="r">
              <a:buNone/>
              <a:defRPr sz="1300">
                <a:solidFill>
                  <a:srgbClr val="0034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Ra8WpF3MCl9WuIH_IjBVHexEX7W2UPEP/view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KIU8Vx737aH99wOlDMB_qfFwJORKESvs/view" TargetMode="External"/><Relationship Id="rId4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pq_pD7eZh7hjn9R0Eds1S79cpAxLbolq/view" TargetMode="External"/><Relationship Id="rId4" Type="http://schemas.openxmlformats.org/officeDocument/2006/relationships/image" Target="../media/image11.jpg"/><Relationship Id="rId5" Type="http://schemas.openxmlformats.org/officeDocument/2006/relationships/hyperlink" Target="http://drive.google.com/file/d/1_HtuyQQTLA9fOG3rtiL0ryvJCO-o6Dy1/view" TargetMode="External"/><Relationship Id="rId6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hyperlink" Target="http://drive.google.com/file/d/1vVH7BrNJQ404qwLcoixfUG7Bdiz2xmdM/view" TargetMode="External"/><Relationship Id="rId5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8ZVAjZrDVtA&amp;ab_channel=chobiglass" TargetMode="External"/><Relationship Id="rId5" Type="http://schemas.openxmlformats.org/officeDocument/2006/relationships/hyperlink" Target="http://drive.google.com/file/d/1SkdIpQIfIAa3GXEGSo_9RGNeFqphAJI-/view" TargetMode="External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Relationship Id="rId4" Type="http://schemas.openxmlformats.org/officeDocument/2006/relationships/image" Target="../media/image31.jpg"/><Relationship Id="rId5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ctrTitle"/>
          </p:nvPr>
        </p:nvSpPr>
        <p:spPr>
          <a:xfrm>
            <a:off x="1143000" y="11724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Controlled Robot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>
            <a:off x="1143000" y="2913228"/>
            <a:ext cx="6858000" cy="886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Team Members: Eric Hinds, Levi McAdams, Zijian Song, Samuel Torres, and Tyler Allen</a:t>
            </a:r>
            <a:r>
              <a:rPr lang="en"/>
              <a:t> </a:t>
            </a:r>
            <a:endParaRPr/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Connection</a:t>
            </a:r>
            <a:endParaRPr/>
          </a:p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21" title="2023-06-17 01-35-38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650" y="1868800"/>
            <a:ext cx="3182575" cy="238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/>
          <p:nvPr/>
        </p:nvSpPr>
        <p:spPr>
          <a:xfrm>
            <a:off x="628650" y="1703250"/>
            <a:ext cx="4704000" cy="27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</a:pPr>
            <a:r>
              <a:rPr lang="en" sz="2100">
                <a:solidFill>
                  <a:srgbClr val="003466"/>
                </a:solidFill>
              </a:rPr>
              <a:t>Integration to Unity is a success</a:t>
            </a:r>
            <a:endParaRPr sz="2100">
              <a:solidFill>
                <a:srgbClr val="003466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</a:pPr>
            <a:r>
              <a:rPr lang="en" sz="1800">
                <a:solidFill>
                  <a:srgbClr val="003366"/>
                </a:solidFill>
              </a:rPr>
              <a:t>Unity is a cross platform game development engine</a:t>
            </a:r>
            <a:endParaRPr sz="1800">
              <a:solidFill>
                <a:srgbClr val="003366"/>
              </a:solidFill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2100"/>
              <a:buChar char="•"/>
            </a:pPr>
            <a:r>
              <a:rPr lang="en" sz="2100">
                <a:solidFill>
                  <a:srgbClr val="003466"/>
                </a:solidFill>
              </a:rPr>
              <a:t>Using source [2] I was able to link the Meta Quest 2 headset with Unity</a:t>
            </a:r>
            <a:endParaRPr sz="2100">
              <a:solidFill>
                <a:srgbClr val="003466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</a:pPr>
            <a:r>
              <a:rPr lang="en" sz="1800">
                <a:solidFill>
                  <a:srgbClr val="003366"/>
                </a:solidFill>
              </a:rPr>
              <a:t>The software had VR compatibility, making it super easy to accommodate the very specific controls</a:t>
            </a:r>
            <a:endParaRPr sz="1800">
              <a:solidFill>
                <a:srgbClr val="00336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466"/>
              </a:solidFill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6919075" y="4769650"/>
            <a:ext cx="218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</a:t>
            </a:r>
            <a:r>
              <a:rPr lang="en" sz="1100"/>
              <a:t>08/01/23 VRCR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Connection</a:t>
            </a:r>
            <a:endParaRPr/>
          </a:p>
        </p:txBody>
      </p:sp>
      <p:sp>
        <p:nvSpPr>
          <p:cNvPr id="208" name="Google Shape;208;p22"/>
          <p:cNvSpPr/>
          <p:nvPr>
            <p:ph idx="2" type="chart"/>
          </p:nvPr>
        </p:nvSpPr>
        <p:spPr>
          <a:xfrm>
            <a:off x="628650" y="1386050"/>
            <a:ext cx="3943200" cy="314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Figured out how to find each components script name and input for future scripting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Using XR Interaction Debugger we can also interact with each inputs numerical value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These values will be incredibly useful in the connection of VR Control</a:t>
            </a:r>
            <a:endParaRPr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6919075" y="4769650"/>
            <a:ext cx="218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</a:t>
            </a:r>
            <a:r>
              <a:rPr lang="en" sz="1100"/>
              <a:t> 08/01/23 VRCR</a:t>
            </a:r>
            <a:endParaRPr sz="1100"/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400" y="1799719"/>
            <a:ext cx="4267349" cy="231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353375" y="281719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System</a:t>
            </a:r>
            <a:endParaRPr/>
          </a:p>
        </p:txBody>
      </p:sp>
      <p:sp>
        <p:nvSpPr>
          <p:cNvPr id="217" name="Google Shape;21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353375" y="1232225"/>
            <a:ext cx="34635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Current Progress</a:t>
            </a:r>
            <a:endParaRPr b="1" sz="2200"/>
          </a:p>
        </p:txBody>
      </p:sp>
      <p:sp>
        <p:nvSpPr>
          <p:cNvPr id="219" name="Google Shape;219;p23"/>
          <p:cNvSpPr txBox="1"/>
          <p:nvPr/>
        </p:nvSpPr>
        <p:spPr>
          <a:xfrm>
            <a:off x="353375" y="1595950"/>
            <a:ext cx="80172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Gain access from Unity to Arduino Board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Each motor can be controlled individually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Build up serial portal to allow instant reaction</a:t>
            </a:r>
            <a:endParaRPr sz="1800"/>
          </a:p>
        </p:txBody>
      </p:sp>
      <p:sp>
        <p:nvSpPr>
          <p:cNvPr id="220" name="Google Shape;220;p23"/>
          <p:cNvSpPr txBox="1"/>
          <p:nvPr/>
        </p:nvSpPr>
        <p:spPr>
          <a:xfrm>
            <a:off x="353375" y="2571750"/>
            <a:ext cx="30357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Current Issues</a:t>
            </a:r>
            <a:endParaRPr b="1" sz="2200"/>
          </a:p>
        </p:txBody>
      </p:sp>
      <p:sp>
        <p:nvSpPr>
          <p:cNvPr id="221" name="Google Shape;221;p23"/>
          <p:cNvSpPr txBox="1"/>
          <p:nvPr/>
        </p:nvSpPr>
        <p:spPr>
          <a:xfrm>
            <a:off x="353375" y="3011750"/>
            <a:ext cx="74556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Motor</a:t>
            </a:r>
            <a:r>
              <a:rPr lang="en" sz="1800"/>
              <a:t> not stable under serial streaming, might cause </a:t>
            </a:r>
            <a:r>
              <a:rPr lang="en" sz="1800"/>
              <a:t>arbitrary</a:t>
            </a:r>
            <a:r>
              <a:rPr lang="en" sz="1800"/>
              <a:t> change under discontinuous streaming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Lifting strength in serial streaming is obviously lower than one-time input command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Alignment issues of the arm, can be fixed by adding phase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2" name="Google Shape;222;p23"/>
          <p:cNvSpPr txBox="1"/>
          <p:nvPr/>
        </p:nvSpPr>
        <p:spPr>
          <a:xfrm>
            <a:off x="6919075" y="4769650"/>
            <a:ext cx="218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 08/01/23 VRCR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type="title"/>
          </p:nvPr>
        </p:nvSpPr>
        <p:spPr>
          <a:xfrm>
            <a:off x="353375" y="281719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System</a:t>
            </a:r>
            <a:endParaRPr/>
          </a:p>
        </p:txBody>
      </p:sp>
      <p:sp>
        <p:nvSpPr>
          <p:cNvPr id="228" name="Google Shape;22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353375" y="1318650"/>
            <a:ext cx="3767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Future Plan</a:t>
            </a:r>
            <a:endParaRPr b="1" sz="2200"/>
          </a:p>
        </p:txBody>
      </p:sp>
      <p:sp>
        <p:nvSpPr>
          <p:cNvPr id="230" name="Google Shape;230;p24"/>
          <p:cNvSpPr txBox="1"/>
          <p:nvPr/>
        </p:nvSpPr>
        <p:spPr>
          <a:xfrm>
            <a:off x="474500" y="2050050"/>
            <a:ext cx="77073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Refine coding to approach lifting strength closer to that under one-time command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Ease or solve the stability problem by adding protection codes or change algorithm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Access control base on position of VR controller</a:t>
            </a:r>
            <a:endParaRPr sz="1800"/>
          </a:p>
        </p:txBody>
      </p:sp>
      <p:sp>
        <p:nvSpPr>
          <p:cNvPr id="231" name="Google Shape;231;p24"/>
          <p:cNvSpPr txBox="1"/>
          <p:nvPr/>
        </p:nvSpPr>
        <p:spPr>
          <a:xfrm>
            <a:off x="6919075" y="4769650"/>
            <a:ext cx="218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Zijian Song 08/01/23 VRCR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RTU </a:t>
            </a:r>
            <a:r>
              <a:rPr lang="en"/>
              <a:t>assembly</a:t>
            </a:r>
            <a:endParaRPr/>
          </a:p>
        </p:txBody>
      </p:sp>
      <p:sp>
        <p:nvSpPr>
          <p:cNvPr id="237" name="Google Shape;23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25" title="RUT Video3.av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60644"/>
            <a:ext cx="8049510" cy="383045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/>
        </p:nvSpPr>
        <p:spPr>
          <a:xfrm>
            <a:off x="6763975" y="4769650"/>
            <a:ext cx="215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 Torres</a:t>
            </a:r>
            <a:r>
              <a:rPr lang="en" sz="1100"/>
              <a:t> 08/01/23 VRCR </a:t>
            </a:r>
            <a:endParaRPr sz="1100"/>
          </a:p>
        </p:txBody>
      </p:sp>
      <p:sp>
        <p:nvSpPr>
          <p:cNvPr id="240" name="Google Shape;240;p25"/>
          <p:cNvSpPr txBox="1"/>
          <p:nvPr/>
        </p:nvSpPr>
        <p:spPr>
          <a:xfrm>
            <a:off x="3618525" y="4769650"/>
            <a:ext cx="215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Video 5: Full CAD assembly 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>
            <p:ph type="ctrTitle"/>
          </p:nvPr>
        </p:nvSpPr>
        <p:spPr>
          <a:xfrm>
            <a:off x="1104025" y="1188077"/>
            <a:ext cx="6858000" cy="174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52" name="Google Shape;25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printer and filament</a:t>
            </a:r>
            <a:endParaRPr/>
          </a:p>
        </p:txBody>
      </p:sp>
      <p:sp>
        <p:nvSpPr>
          <p:cNvPr id="258" name="Google Shape;25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 b="20917" l="25130" r="19443" t="0"/>
          <a:stretch/>
        </p:blipFill>
        <p:spPr>
          <a:xfrm>
            <a:off x="915850" y="1313625"/>
            <a:ext cx="1581900" cy="2257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/>
          <p:nvPr/>
        </p:nvSpPr>
        <p:spPr>
          <a:xfrm>
            <a:off x="425550" y="37481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https://www.creality.com/es/products/ender-3-neo-3d-printer</a:t>
            </a:r>
            <a:endParaRPr sz="700"/>
          </a:p>
        </p:txBody>
      </p:sp>
      <p:sp>
        <p:nvSpPr>
          <p:cNvPr id="261" name="Google Shape;261;p28"/>
          <p:cNvSpPr txBox="1"/>
          <p:nvPr/>
        </p:nvSpPr>
        <p:spPr>
          <a:xfrm>
            <a:off x="675325" y="3570850"/>
            <a:ext cx="19716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a: Ender 3 Neo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4273925" y="36263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b: </a:t>
            </a:r>
            <a:r>
              <a:rPr lang="en" sz="1000"/>
              <a:t>PRO Series Tough PLA</a:t>
            </a:r>
            <a:endParaRPr sz="1000"/>
          </a:p>
        </p:txBody>
      </p:sp>
      <p:pic>
        <p:nvPicPr>
          <p:cNvPr id="263" name="Google Shape;2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500" y="1446755"/>
            <a:ext cx="2999999" cy="224999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4162900" y="38668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https://www.matterhackers.com/store/l/pro-series-tough-pla-filament/sk/MC2YDS13?rcode=PMAX_PMax1&amp;gclid=CjwKCAjw-7OlBhB8EiwAnoOEkxyXEg4vYQF3NGen06LY0OCsxJ-SJxcaNLkwJDK87uTUskAVparaTxoCKJoQAvD_BwE</a:t>
            </a:r>
            <a:endParaRPr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2</a:t>
            </a:r>
            <a:endParaRPr/>
          </a:p>
        </p:txBody>
      </p:sp>
      <p:sp>
        <p:nvSpPr>
          <p:cNvPr id="270" name="Google Shape;270;p29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3</a:t>
            </a:r>
            <a:endParaRPr/>
          </a:p>
        </p:txBody>
      </p:sp>
      <p:sp>
        <p:nvSpPr>
          <p:cNvPr id="277" name="Google Shape;277;p30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297" y="1254925"/>
            <a:ext cx="1503103" cy="16417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947325" y="2782650"/>
            <a:ext cx="1901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1: Robot tank with arm</a:t>
            </a:r>
            <a:endParaRPr sz="1000"/>
          </a:p>
        </p:txBody>
      </p:sp>
      <p:sp>
        <p:nvSpPr>
          <p:cNvPr id="93" name="Google Shape;93;p13"/>
          <p:cNvSpPr txBox="1"/>
          <p:nvPr/>
        </p:nvSpPr>
        <p:spPr>
          <a:xfrm>
            <a:off x="3867963" y="2962625"/>
            <a:ext cx="20601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https://www.alibaba.com/product-detail/Unfinished-Smart-Robotic-Car-Kit-A1_62455826527.html</a:t>
            </a:r>
            <a:endParaRPr sz="600"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798" y="1350500"/>
            <a:ext cx="2159600" cy="14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6293875" y="2802600"/>
            <a:ext cx="19716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2: Robot on Mars</a:t>
            </a:r>
            <a:endParaRPr sz="1000"/>
          </a:p>
        </p:txBody>
      </p:sp>
      <p:sp>
        <p:nvSpPr>
          <p:cNvPr id="96" name="Google Shape;96;p13"/>
          <p:cNvSpPr txBox="1"/>
          <p:nvPr/>
        </p:nvSpPr>
        <p:spPr>
          <a:xfrm>
            <a:off x="6252750" y="3028600"/>
            <a:ext cx="21597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https://www.aljazeera.com/opinions/2012/8/5/curiosity-will-spearhead-new-understandings-of-mars</a:t>
            </a:r>
            <a:endParaRPr sz="600"/>
          </a:p>
        </p:txBody>
      </p:sp>
      <p:sp>
        <p:nvSpPr>
          <p:cNvPr id="97" name="Google Shape;97;p13"/>
          <p:cNvSpPr txBox="1"/>
          <p:nvPr/>
        </p:nvSpPr>
        <p:spPr>
          <a:xfrm>
            <a:off x="407850" y="1468525"/>
            <a:ext cx="3319800" cy="3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VR Controlled Robot(VRCR)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Remote Operation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Exploration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Rescuing under hazardous environments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Assistance of ADS patient or disabled</a:t>
            </a:r>
            <a:endParaRPr sz="1800"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8413" y="3267725"/>
            <a:ext cx="2279224" cy="13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849825" y="4580075"/>
            <a:ext cx="20964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3: Chernobyl Nuclear error</a:t>
            </a:r>
            <a:endParaRPr sz="1000"/>
          </a:p>
        </p:txBody>
      </p:sp>
      <p:sp>
        <p:nvSpPr>
          <p:cNvPr id="100" name="Google Shape;100;p13"/>
          <p:cNvSpPr txBox="1"/>
          <p:nvPr/>
        </p:nvSpPr>
        <p:spPr>
          <a:xfrm>
            <a:off x="3758475" y="4751250"/>
            <a:ext cx="22791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https://www.wwno.org/2021-04-30/chernobyl-first-responder-reflects-on-lessons-learned-35-years-after-explosion</a:t>
            </a:r>
            <a:endParaRPr sz="600"/>
          </a:p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6743875" y="4580075"/>
            <a:ext cx="1901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 08/01/23 VRCR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4</a:t>
            </a:r>
            <a:endParaRPr/>
          </a:p>
        </p:txBody>
      </p:sp>
      <p:sp>
        <p:nvSpPr>
          <p:cNvPr id="284" name="Google Shape;284;p31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Questions 5</a:t>
            </a:r>
            <a:endParaRPr/>
          </a:p>
        </p:txBody>
      </p:sp>
      <p:sp>
        <p:nvSpPr>
          <p:cNvPr id="291" name="Google Shape;291;p32"/>
          <p:cNvSpPr/>
          <p:nvPr>
            <p:ph idx="2" type="chart"/>
          </p:nvPr>
        </p:nvSpPr>
        <p:spPr>
          <a:xfrm>
            <a:off x="628650" y="1254919"/>
            <a:ext cx="78867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Clients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523" y="2305623"/>
            <a:ext cx="1264800" cy="19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575" y="2305625"/>
            <a:ext cx="1304519" cy="19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8225" y="2305625"/>
            <a:ext cx="1639827" cy="19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89725" y="1259738"/>
            <a:ext cx="66867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Clients are Dr. Armin and Dr. Reza both from the Department of Mechanical Engineering at NAU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Founding supported by CEIAS</a:t>
            </a:r>
            <a:endParaRPr sz="1800"/>
          </a:p>
        </p:txBody>
      </p:sp>
      <p:sp>
        <p:nvSpPr>
          <p:cNvPr id="112" name="Google Shape;112;p14"/>
          <p:cNvSpPr txBox="1"/>
          <p:nvPr/>
        </p:nvSpPr>
        <p:spPr>
          <a:xfrm>
            <a:off x="1296275" y="4175825"/>
            <a:ext cx="1293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4: CEIAS</a:t>
            </a:r>
            <a:endParaRPr sz="1000"/>
          </a:p>
        </p:txBody>
      </p:sp>
      <p:sp>
        <p:nvSpPr>
          <p:cNvPr id="113" name="Google Shape;113;p14"/>
          <p:cNvSpPr txBox="1"/>
          <p:nvPr/>
        </p:nvSpPr>
        <p:spPr>
          <a:xfrm>
            <a:off x="3468475" y="4203125"/>
            <a:ext cx="17535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5: Dr. Armin Eilaghi</a:t>
            </a:r>
            <a:endParaRPr sz="1000"/>
          </a:p>
        </p:txBody>
      </p:sp>
      <p:sp>
        <p:nvSpPr>
          <p:cNvPr id="114" name="Google Shape;114;p14"/>
          <p:cNvSpPr txBox="1"/>
          <p:nvPr/>
        </p:nvSpPr>
        <p:spPr>
          <a:xfrm>
            <a:off x="5878650" y="4203125"/>
            <a:ext cx="18315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Figure 6: Dr. Reza Razavian</a:t>
            </a:r>
            <a:endParaRPr sz="1000"/>
          </a:p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6743875" y="4580075"/>
            <a:ext cx="1901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Eric Hinds</a:t>
            </a:r>
            <a:r>
              <a:rPr lang="en" sz="1100"/>
              <a:t> 08/01/23 VRCR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Prototyping Overview</a:t>
            </a:r>
            <a:endParaRPr/>
          </a:p>
        </p:txBody>
      </p:sp>
      <p:sp>
        <p:nvSpPr>
          <p:cNvPr id="122" name="Google Shape;122;p15"/>
          <p:cNvSpPr/>
          <p:nvPr>
            <p:ph idx="2" type="chart"/>
          </p:nvPr>
        </p:nvSpPr>
        <p:spPr>
          <a:xfrm>
            <a:off x="3922525" y="1917913"/>
            <a:ext cx="4247700" cy="228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Three Main Subsystems</a:t>
            </a:r>
            <a:endParaRPr sz="20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1. R.U.T. (Robot Utility Tank)</a:t>
            </a:r>
            <a:endParaRPr sz="20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2. Camera/VR Implementation</a:t>
            </a:r>
            <a:endParaRPr sz="20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3. Robotic Arm</a:t>
            </a:r>
            <a:endParaRPr sz="20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73" y="1486850"/>
            <a:ext cx="3503699" cy="315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418813" y="4637675"/>
            <a:ext cx="35037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7:CAD Model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6982575" y="4769650"/>
            <a:ext cx="19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Tyler Allen 08/01/23 VRCR </a:t>
            </a:r>
            <a:endParaRPr sz="1100"/>
          </a:p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R.U.T. Mobility</a:t>
            </a:r>
            <a:endParaRPr/>
          </a:p>
        </p:txBody>
      </p:sp>
      <p:sp>
        <p:nvSpPr>
          <p:cNvPr id="132" name="Google Shape;132;p16"/>
          <p:cNvSpPr/>
          <p:nvPr>
            <p:ph idx="2" type="chart"/>
          </p:nvPr>
        </p:nvSpPr>
        <p:spPr>
          <a:xfrm>
            <a:off x="986063" y="1294626"/>
            <a:ext cx="24888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R.U.T. Cannot Turn</a:t>
            </a:r>
            <a:endParaRPr/>
          </a:p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763975" y="4769650"/>
            <a:ext cx="215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</a:t>
            </a:r>
            <a:r>
              <a:rPr lang="en" sz="1100"/>
              <a:t> 08/01/23 VRCR </a:t>
            </a:r>
            <a:endParaRPr sz="1100"/>
          </a:p>
        </p:txBody>
      </p:sp>
      <p:sp>
        <p:nvSpPr>
          <p:cNvPr id="135" name="Google Shape;135;p16"/>
          <p:cNvSpPr/>
          <p:nvPr>
            <p:ph idx="2" type="chart"/>
          </p:nvPr>
        </p:nvSpPr>
        <p:spPr>
          <a:xfrm>
            <a:off x="4829075" y="1294625"/>
            <a:ext cx="39855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R.U.T. Cannot Climb Obstacles</a:t>
            </a:r>
            <a:endParaRPr/>
          </a:p>
        </p:txBody>
      </p:sp>
      <p:pic>
        <p:nvPicPr>
          <p:cNvPr id="136" name="Google Shape;136;p16" title="SLIPPING TRAC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00" y="1783925"/>
            <a:ext cx="3742152" cy="21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title="VR ROBOT STAIR FAIL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0750" y="1783925"/>
            <a:ext cx="3742152" cy="2104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359400" y="3805500"/>
            <a:ext cx="23592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Video 1: Turning Fail</a:t>
            </a:r>
            <a:endParaRPr sz="900"/>
          </a:p>
        </p:txBody>
      </p:sp>
      <p:sp>
        <p:nvSpPr>
          <p:cNvPr id="139" name="Google Shape;139;p16"/>
          <p:cNvSpPr txBox="1"/>
          <p:nvPr/>
        </p:nvSpPr>
        <p:spPr>
          <a:xfrm>
            <a:off x="4950750" y="3805500"/>
            <a:ext cx="24888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Video 2: Obstacle Fail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R.U.T. Mobility</a:t>
            </a:r>
            <a:endParaRPr/>
          </a:p>
        </p:txBody>
      </p:sp>
      <p:sp>
        <p:nvSpPr>
          <p:cNvPr id="145" name="Google Shape;145;p17"/>
          <p:cNvSpPr/>
          <p:nvPr>
            <p:ph idx="2" type="chart"/>
          </p:nvPr>
        </p:nvSpPr>
        <p:spPr>
          <a:xfrm>
            <a:off x="628650" y="1254919"/>
            <a:ext cx="3515400" cy="42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R.U.T. Gets Stuck</a:t>
            </a:r>
            <a:endParaRPr/>
          </a:p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7"/>
          <p:cNvSpPr/>
          <p:nvPr>
            <p:ph idx="2" type="chart"/>
          </p:nvPr>
        </p:nvSpPr>
        <p:spPr>
          <a:xfrm>
            <a:off x="4818700" y="1254919"/>
            <a:ext cx="3515400" cy="42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Track Has No Tension</a:t>
            </a:r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50" y="1831925"/>
            <a:ext cx="2949048" cy="22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700" y="1831925"/>
            <a:ext cx="2949048" cy="22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316850" y="3964200"/>
            <a:ext cx="22116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Figure 8: Obstacle Fail</a:t>
            </a:r>
            <a:endParaRPr sz="900"/>
          </a:p>
        </p:txBody>
      </p:sp>
      <p:sp>
        <p:nvSpPr>
          <p:cNvPr id="151" name="Google Shape;151;p17"/>
          <p:cNvSpPr txBox="1"/>
          <p:nvPr/>
        </p:nvSpPr>
        <p:spPr>
          <a:xfrm>
            <a:off x="4756350" y="3964200"/>
            <a:ext cx="23817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Figure 9: Lack of Tension</a:t>
            </a:r>
            <a:endParaRPr sz="900"/>
          </a:p>
        </p:txBody>
      </p:sp>
      <p:sp>
        <p:nvSpPr>
          <p:cNvPr id="152" name="Google Shape;152;p17"/>
          <p:cNvSpPr txBox="1"/>
          <p:nvPr/>
        </p:nvSpPr>
        <p:spPr>
          <a:xfrm>
            <a:off x="6763975" y="4769650"/>
            <a:ext cx="215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 08/01/23 VRCR 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Turning Solution Prototype</a:t>
            </a:r>
            <a:endParaRPr/>
          </a:p>
        </p:txBody>
      </p:sp>
      <p:sp>
        <p:nvSpPr>
          <p:cNvPr id="158" name="Google Shape;158;p18"/>
          <p:cNvSpPr/>
          <p:nvPr>
            <p:ph idx="2" type="chart"/>
          </p:nvPr>
        </p:nvSpPr>
        <p:spPr>
          <a:xfrm>
            <a:off x="628650" y="1254925"/>
            <a:ext cx="4025700" cy="150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Proposed Solutions:</a:t>
            </a:r>
            <a:endParaRPr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Change from drive wheel to sprocket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Add teeth on the wheel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Increase tension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Solution Tested: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50" y="2731500"/>
            <a:ext cx="2451600" cy="204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430450" y="4718525"/>
            <a:ext cx="2251200" cy="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Figure 10: Wheel Stand-Off</a:t>
            </a:r>
            <a:endParaRPr sz="900"/>
          </a:p>
        </p:txBody>
      </p:sp>
      <p:sp>
        <p:nvSpPr>
          <p:cNvPr id="162" name="Google Shape;162;p18"/>
          <p:cNvSpPr txBox="1"/>
          <p:nvPr/>
        </p:nvSpPr>
        <p:spPr>
          <a:xfrm>
            <a:off x="6128900" y="1281975"/>
            <a:ext cx="11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Results: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63" name="Google Shape;163;p18" title="ips-6141E50E-3090-4025-B116-13DD05D42AD0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3100" y="1698575"/>
            <a:ext cx="2382250" cy="319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5396400" y="4809250"/>
            <a:ext cx="2154900" cy="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Video 3: R.U.T. Can Turn</a:t>
            </a:r>
            <a:endParaRPr sz="900"/>
          </a:p>
        </p:txBody>
      </p:sp>
      <p:sp>
        <p:nvSpPr>
          <p:cNvPr id="165" name="Google Shape;165;p18"/>
          <p:cNvSpPr txBox="1"/>
          <p:nvPr/>
        </p:nvSpPr>
        <p:spPr>
          <a:xfrm>
            <a:off x="6752675" y="4854625"/>
            <a:ext cx="218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 08/01/23 VRCR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628650" y="273844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Obstacle Solution Prototype</a:t>
            </a:r>
            <a:endParaRPr/>
          </a:p>
        </p:txBody>
      </p:sp>
      <p:sp>
        <p:nvSpPr>
          <p:cNvPr id="171" name="Google Shape;171;p19"/>
          <p:cNvSpPr/>
          <p:nvPr>
            <p:ph idx="2" type="chart"/>
          </p:nvPr>
        </p:nvSpPr>
        <p:spPr>
          <a:xfrm>
            <a:off x="163625" y="1135150"/>
            <a:ext cx="3402000" cy="361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Proposed Solution:</a:t>
            </a:r>
            <a:endParaRPr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Tank track roller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Tensioners placed mid track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More Wheels</a:t>
            </a:r>
            <a:endParaRPr sz="1600"/>
          </a:p>
        </p:txBody>
      </p:sp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4427600" y="1073500"/>
            <a:ext cx="35160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Prototype In Progress: 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00" y="3113550"/>
            <a:ext cx="2404301" cy="18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0" y="2229000"/>
            <a:ext cx="36402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Solution Concept: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https://www.youtube.com/watch?v=8ZVAjZrDVtA&amp;ab_channel=chobiglass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76" name="Google Shape;176;p19" title="14-26-09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6107" y="1500225"/>
            <a:ext cx="4237938" cy="3178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469325" y="4775850"/>
            <a:ext cx="2007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Figure 11: Roller Assembly </a:t>
            </a:r>
            <a:endParaRPr sz="900"/>
          </a:p>
        </p:txBody>
      </p:sp>
      <p:sp>
        <p:nvSpPr>
          <p:cNvPr id="178" name="Google Shape;178;p19"/>
          <p:cNvSpPr txBox="1"/>
          <p:nvPr/>
        </p:nvSpPr>
        <p:spPr>
          <a:xfrm>
            <a:off x="3826500" y="4599450"/>
            <a:ext cx="1939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Video 4: Roller Movement</a:t>
            </a:r>
            <a:endParaRPr sz="900"/>
          </a:p>
        </p:txBody>
      </p:sp>
      <p:sp>
        <p:nvSpPr>
          <p:cNvPr id="179" name="Google Shape;179;p19"/>
          <p:cNvSpPr txBox="1"/>
          <p:nvPr/>
        </p:nvSpPr>
        <p:spPr>
          <a:xfrm>
            <a:off x="6763975" y="4769650"/>
            <a:ext cx="215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Levi McAdams 08/01/23 VRCR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356475" y="245469"/>
            <a:ext cx="7886700" cy="734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Mobility Issues</a:t>
            </a:r>
            <a:endParaRPr/>
          </a:p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50" y="2909500"/>
            <a:ext cx="2752773" cy="206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550" y="1160650"/>
            <a:ext cx="2959401" cy="221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62" y="1221675"/>
            <a:ext cx="2049050" cy="153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630050" y="2671325"/>
            <a:ext cx="27528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Figure 12: Wheel Fell Off 1</a:t>
            </a:r>
            <a:endParaRPr sz="900"/>
          </a:p>
        </p:txBody>
      </p:sp>
      <p:sp>
        <p:nvSpPr>
          <p:cNvPr id="190" name="Google Shape;190;p20"/>
          <p:cNvSpPr txBox="1"/>
          <p:nvPr/>
        </p:nvSpPr>
        <p:spPr>
          <a:xfrm>
            <a:off x="276525" y="4875700"/>
            <a:ext cx="30225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Figure 13: Wheel Fell Off 2</a:t>
            </a:r>
            <a:endParaRPr sz="900"/>
          </a:p>
        </p:txBody>
      </p:sp>
      <p:sp>
        <p:nvSpPr>
          <p:cNvPr id="191" name="Google Shape;191;p20"/>
          <p:cNvSpPr txBox="1"/>
          <p:nvPr/>
        </p:nvSpPr>
        <p:spPr>
          <a:xfrm>
            <a:off x="3910475" y="3283800"/>
            <a:ext cx="20244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Figure 14: Dog Clutch Failure</a:t>
            </a:r>
            <a:endParaRPr sz="900"/>
          </a:p>
        </p:txBody>
      </p:sp>
      <p:sp>
        <p:nvSpPr>
          <p:cNvPr id="192" name="Google Shape;192;p20"/>
          <p:cNvSpPr txBox="1"/>
          <p:nvPr/>
        </p:nvSpPr>
        <p:spPr>
          <a:xfrm>
            <a:off x="3582650" y="3601350"/>
            <a:ext cx="49740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Action Plans:</a:t>
            </a:r>
            <a:endParaRPr sz="18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Redesign entire drive wheel assembly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Redesign driven wheel mounting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Design a way to secure bearings (Snap Rings?)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6763975" y="4769650"/>
            <a:ext cx="215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Tyler Allen</a:t>
            </a:r>
            <a:r>
              <a:rPr lang="en" sz="1100"/>
              <a:t> 08/01/23 VRCR 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3366"/>
      </a:dk1>
      <a:lt1>
        <a:srgbClr val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